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59" r:id="rId5"/>
    <p:sldId id="266" r:id="rId6"/>
    <p:sldId id="268" r:id="rId7"/>
    <p:sldId id="262" r:id="rId8"/>
    <p:sldId id="269" r:id="rId9"/>
    <p:sldId id="260" r:id="rId10"/>
    <p:sldId id="271" r:id="rId11"/>
    <p:sldId id="272" r:id="rId12"/>
    <p:sldId id="270" r:id="rId13"/>
    <p:sldId id="263" r:id="rId14"/>
    <p:sldId id="273" r:id="rId15"/>
    <p:sldId id="264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FFFFFF"/>
    <a:srgbClr val="DDD9C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Andrew </a:t>
            </a:r>
            <a:r>
              <a:rPr lang="en-US" sz="3200" dirty="0" err="1" smtClean="0"/>
              <a:t>Fausset</a:t>
            </a:r>
            <a:r>
              <a:rPr lang="en-US" sz="3200" dirty="0" smtClean="0"/>
              <a:t> ~ "Joel’s style is pure, smooth, rhythmical, periodic, and regular in its parallelisms; strong as Micah, tender as Jeremiah, vivid as Nathan, and sublime as Isaiah."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Chewing locust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= Babylonians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4099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Swarming locust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= </a:t>
            </a:r>
            <a:r>
              <a:rPr lang="en-US" sz="3200" dirty="0" err="1" smtClean="0"/>
              <a:t>Medo</a:t>
            </a:r>
            <a:r>
              <a:rPr lang="en-US" sz="3200" dirty="0" smtClean="0"/>
              <a:t>-Persians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28864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Crawling locust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= Greeks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818099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Consuming locust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= Romans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Day of the Lord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(5x, 19x in OT) = 1007 years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57200" y="1828800"/>
            <a:ext cx="7315200" cy="533400"/>
            <a:chOff x="457200" y="1828800"/>
            <a:chExt cx="7315200" cy="533400"/>
          </a:xfrm>
        </p:grpSpPr>
        <p:sp>
          <p:nvSpPr>
            <p:cNvPr id="14" name="Rectangle 13"/>
            <p:cNvSpPr/>
            <p:nvPr/>
          </p:nvSpPr>
          <p:spPr>
            <a:xfrm>
              <a:off x="457200" y="18288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2019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04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7625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8481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9337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676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591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371600" y="1828800"/>
            <a:ext cx="4419600" cy="533400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76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730 BC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4600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710 BC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139889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North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38658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South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3400" y="762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Hosea 770-722 BC *</a:t>
            </a:r>
          </a:p>
        </p:txBody>
      </p:sp>
      <p:cxnSp>
        <p:nvCxnSpPr>
          <p:cNvPr id="35" name="Straight Arrow Connector 34"/>
          <p:cNvCxnSpPr>
            <a:stCxn id="33" idx="2"/>
          </p:cNvCxnSpPr>
          <p:nvPr/>
        </p:nvCxnSpPr>
        <p:spPr>
          <a:xfrm rot="5400000">
            <a:off x="5002142" y="1268344"/>
            <a:ext cx="282716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71600" y="274320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Joel</a:t>
            </a:r>
          </a:p>
          <a:p>
            <a:pPr algn="ctr"/>
            <a:r>
              <a:rPr lang="en-US" sz="2000" dirty="0" smtClean="0">
                <a:latin typeface="Magneto" pitchFamily="82" charset="0"/>
              </a:rPr>
              <a:t>770-760 BC *</a:t>
            </a:r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rot="16200000" flipV="1">
            <a:off x="1981201" y="2286001"/>
            <a:ext cx="304801" cy="60959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762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Amos 760-750 BC</a:t>
            </a:r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 rot="5400000">
            <a:off x="2849496" y="1287394"/>
            <a:ext cx="282712" cy="64769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8200" y="5029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* Date approx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87424" y="1828800"/>
            <a:ext cx="912976" cy="533400"/>
          </a:xfrm>
          <a:prstGeom prst="rect">
            <a:avLst/>
          </a:prstGeom>
          <a:solidFill>
            <a:schemeClr val="accent2">
              <a:lumMod val="75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788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750 BC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71600" y="1828800"/>
            <a:ext cx="912976" cy="533400"/>
          </a:xfrm>
          <a:prstGeom prst="rect">
            <a:avLst/>
          </a:prstGeom>
          <a:solidFill>
            <a:schemeClr val="accent4">
              <a:lumMod val="75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66900" y="1893125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770 BC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37" grpId="0"/>
      <p:bldP spid="37" grpId="1"/>
      <p:bldP spid="40" grpId="0"/>
      <p:bldP spid="40" grpId="1"/>
      <p:bldP spid="42" grpId="0"/>
      <p:bldP spid="42" grpId="1"/>
      <p:bldP spid="34" grpId="0" animBg="1"/>
      <p:bldP spid="34" grpId="1" animBg="1"/>
      <p:bldP spid="28" grpId="0" animBg="1"/>
      <p:bldP spid="28" grpId="1" animBg="1"/>
      <p:bldP spid="45" grpId="0" animBg="1"/>
      <p:bldP spid="45" grpId="1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Amos </a:t>
            </a:r>
            <a:r>
              <a:rPr lang="en-US" sz="3200" dirty="0" smtClean="0"/>
              <a:t>= Burden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26000" r="18125" b="10000"/>
          <a:stretch>
            <a:fillRect/>
          </a:stretch>
        </p:blipFill>
        <p:spPr bwMode="auto">
          <a:xfrm>
            <a:off x="304800" y="762000"/>
            <a:ext cx="6315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449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gneto" pitchFamily="82" charset="0"/>
              </a:rPr>
              <a:t>Amos “</a:t>
            </a:r>
            <a:r>
              <a:rPr lang="en-US" sz="2800" dirty="0" err="1" smtClean="0">
                <a:latin typeface="Magneto" pitchFamily="82" charset="0"/>
              </a:rPr>
              <a:t>wordle</a:t>
            </a:r>
            <a:r>
              <a:rPr lang="en-US" sz="2800" dirty="0" smtClean="0">
                <a:latin typeface="Magneto" pitchFamily="82" charset="0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rael.bmp"/>
          <p:cNvPicPr>
            <a:picLocks noChangeAspect="1"/>
          </p:cNvPicPr>
          <p:nvPr/>
        </p:nvPicPr>
        <p:blipFill>
          <a:blip r:embed="rId2" cstate="print"/>
          <a:srcRect l="4119" t="9004" r="15798" b="4319"/>
          <a:stretch>
            <a:fillRect/>
          </a:stretch>
        </p:blipFill>
        <p:spPr>
          <a:xfrm>
            <a:off x="380999" y="762000"/>
            <a:ext cx="5931241" cy="45719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Freeform 11"/>
          <p:cNvSpPr/>
          <p:nvPr/>
        </p:nvSpPr>
        <p:spPr>
          <a:xfrm>
            <a:off x="2993366" y="2536166"/>
            <a:ext cx="1181819" cy="2424023"/>
          </a:xfrm>
          <a:custGeom>
            <a:avLst/>
            <a:gdLst>
              <a:gd name="connsiteX0" fmla="*/ 543464 w 1181819"/>
              <a:gd name="connsiteY0" fmla="*/ 0 h 2424023"/>
              <a:gd name="connsiteX1" fmla="*/ 681487 w 1181819"/>
              <a:gd name="connsiteY1" fmla="*/ 77638 h 2424023"/>
              <a:gd name="connsiteX2" fmla="*/ 707366 w 1181819"/>
              <a:gd name="connsiteY2" fmla="*/ 163902 h 2424023"/>
              <a:gd name="connsiteX3" fmla="*/ 802257 w 1181819"/>
              <a:gd name="connsiteY3" fmla="*/ 172528 h 2424023"/>
              <a:gd name="connsiteX4" fmla="*/ 862642 w 1181819"/>
              <a:gd name="connsiteY4" fmla="*/ 241540 h 2424023"/>
              <a:gd name="connsiteX5" fmla="*/ 905774 w 1181819"/>
              <a:gd name="connsiteY5" fmla="*/ 301925 h 2424023"/>
              <a:gd name="connsiteX6" fmla="*/ 974785 w 1181819"/>
              <a:gd name="connsiteY6" fmla="*/ 310551 h 2424023"/>
              <a:gd name="connsiteX7" fmla="*/ 1009291 w 1181819"/>
              <a:gd name="connsiteY7" fmla="*/ 353683 h 2424023"/>
              <a:gd name="connsiteX8" fmla="*/ 1078302 w 1181819"/>
              <a:gd name="connsiteY8" fmla="*/ 362309 h 2424023"/>
              <a:gd name="connsiteX9" fmla="*/ 1112808 w 1181819"/>
              <a:gd name="connsiteY9" fmla="*/ 379562 h 2424023"/>
              <a:gd name="connsiteX10" fmla="*/ 1078302 w 1181819"/>
              <a:gd name="connsiteY10" fmla="*/ 422694 h 2424023"/>
              <a:gd name="connsiteX11" fmla="*/ 1052423 w 1181819"/>
              <a:gd name="connsiteY11" fmla="*/ 508959 h 2424023"/>
              <a:gd name="connsiteX12" fmla="*/ 1026543 w 1181819"/>
              <a:gd name="connsiteY12" fmla="*/ 586596 h 2424023"/>
              <a:gd name="connsiteX13" fmla="*/ 1026543 w 1181819"/>
              <a:gd name="connsiteY13" fmla="*/ 698740 h 2424023"/>
              <a:gd name="connsiteX14" fmla="*/ 1035170 w 1181819"/>
              <a:gd name="connsiteY14" fmla="*/ 785004 h 2424023"/>
              <a:gd name="connsiteX15" fmla="*/ 1061049 w 1181819"/>
              <a:gd name="connsiteY15" fmla="*/ 776377 h 2424023"/>
              <a:gd name="connsiteX16" fmla="*/ 1104181 w 1181819"/>
              <a:gd name="connsiteY16" fmla="*/ 802257 h 2424023"/>
              <a:gd name="connsiteX17" fmla="*/ 1147313 w 1181819"/>
              <a:gd name="connsiteY17" fmla="*/ 810883 h 2424023"/>
              <a:gd name="connsiteX18" fmla="*/ 1181819 w 1181819"/>
              <a:gd name="connsiteY18" fmla="*/ 888521 h 2424023"/>
              <a:gd name="connsiteX19" fmla="*/ 1147313 w 1181819"/>
              <a:gd name="connsiteY19" fmla="*/ 983411 h 2424023"/>
              <a:gd name="connsiteX20" fmla="*/ 1155940 w 1181819"/>
              <a:gd name="connsiteY20" fmla="*/ 1138687 h 2424023"/>
              <a:gd name="connsiteX21" fmla="*/ 1155940 w 1181819"/>
              <a:gd name="connsiteY21" fmla="*/ 1311215 h 2424023"/>
              <a:gd name="connsiteX22" fmla="*/ 1155940 w 1181819"/>
              <a:gd name="connsiteY22" fmla="*/ 1406106 h 2424023"/>
              <a:gd name="connsiteX23" fmla="*/ 1086928 w 1181819"/>
              <a:gd name="connsiteY23" fmla="*/ 1552755 h 2424023"/>
              <a:gd name="connsiteX24" fmla="*/ 1069676 w 1181819"/>
              <a:gd name="connsiteY24" fmla="*/ 1716657 h 2424023"/>
              <a:gd name="connsiteX25" fmla="*/ 1026543 w 1181819"/>
              <a:gd name="connsiteY25" fmla="*/ 1820174 h 2424023"/>
              <a:gd name="connsiteX26" fmla="*/ 966159 w 1181819"/>
              <a:gd name="connsiteY26" fmla="*/ 1958196 h 2424023"/>
              <a:gd name="connsiteX27" fmla="*/ 897147 w 1181819"/>
              <a:gd name="connsiteY27" fmla="*/ 2035834 h 2424023"/>
              <a:gd name="connsiteX28" fmla="*/ 845389 w 1181819"/>
              <a:gd name="connsiteY28" fmla="*/ 2191109 h 2424023"/>
              <a:gd name="connsiteX29" fmla="*/ 828136 w 1181819"/>
              <a:gd name="connsiteY29" fmla="*/ 2329132 h 2424023"/>
              <a:gd name="connsiteX30" fmla="*/ 828136 w 1181819"/>
              <a:gd name="connsiteY30" fmla="*/ 2329132 h 2424023"/>
              <a:gd name="connsiteX31" fmla="*/ 759125 w 1181819"/>
              <a:gd name="connsiteY31" fmla="*/ 2398143 h 2424023"/>
              <a:gd name="connsiteX32" fmla="*/ 715992 w 1181819"/>
              <a:gd name="connsiteY32" fmla="*/ 2424023 h 2424023"/>
              <a:gd name="connsiteX33" fmla="*/ 655608 w 1181819"/>
              <a:gd name="connsiteY33" fmla="*/ 2406770 h 2424023"/>
              <a:gd name="connsiteX34" fmla="*/ 595223 w 1181819"/>
              <a:gd name="connsiteY34" fmla="*/ 2337759 h 2424023"/>
              <a:gd name="connsiteX35" fmla="*/ 552091 w 1181819"/>
              <a:gd name="connsiteY35" fmla="*/ 2260121 h 2424023"/>
              <a:gd name="connsiteX36" fmla="*/ 543464 w 1181819"/>
              <a:gd name="connsiteY36" fmla="*/ 2173857 h 2424023"/>
              <a:gd name="connsiteX37" fmla="*/ 431321 w 1181819"/>
              <a:gd name="connsiteY37" fmla="*/ 1820174 h 2424023"/>
              <a:gd name="connsiteX38" fmla="*/ 267419 w 1181819"/>
              <a:gd name="connsiteY38" fmla="*/ 1630392 h 2424023"/>
              <a:gd name="connsiteX39" fmla="*/ 138023 w 1181819"/>
              <a:gd name="connsiteY39" fmla="*/ 1475117 h 2424023"/>
              <a:gd name="connsiteX40" fmla="*/ 8626 w 1181819"/>
              <a:gd name="connsiteY40" fmla="*/ 1293962 h 2424023"/>
              <a:gd name="connsiteX41" fmla="*/ 0 w 1181819"/>
              <a:gd name="connsiteY41" fmla="*/ 1233577 h 2424023"/>
              <a:gd name="connsiteX42" fmla="*/ 207034 w 1181819"/>
              <a:gd name="connsiteY42" fmla="*/ 1112808 h 2424023"/>
              <a:gd name="connsiteX43" fmla="*/ 370936 w 1181819"/>
              <a:gd name="connsiteY43" fmla="*/ 836762 h 2424023"/>
              <a:gd name="connsiteX44" fmla="*/ 379562 w 1181819"/>
              <a:gd name="connsiteY44" fmla="*/ 767751 h 2424023"/>
              <a:gd name="connsiteX45" fmla="*/ 414068 w 1181819"/>
              <a:gd name="connsiteY45" fmla="*/ 612476 h 2424023"/>
              <a:gd name="connsiteX46" fmla="*/ 465826 w 1181819"/>
              <a:gd name="connsiteY46" fmla="*/ 500332 h 2424023"/>
              <a:gd name="connsiteX47" fmla="*/ 508959 w 1181819"/>
              <a:gd name="connsiteY47" fmla="*/ 396815 h 2424023"/>
              <a:gd name="connsiteX48" fmla="*/ 500332 w 1181819"/>
              <a:gd name="connsiteY48" fmla="*/ 293298 h 2424023"/>
              <a:gd name="connsiteX49" fmla="*/ 500332 w 1181819"/>
              <a:gd name="connsiteY49" fmla="*/ 207034 h 2424023"/>
              <a:gd name="connsiteX50" fmla="*/ 500332 w 1181819"/>
              <a:gd name="connsiteY50" fmla="*/ 172528 h 2424023"/>
              <a:gd name="connsiteX51" fmla="*/ 543464 w 1181819"/>
              <a:gd name="connsiteY51" fmla="*/ 0 h 242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81819" h="2424023">
                <a:moveTo>
                  <a:pt x="543464" y="0"/>
                </a:moveTo>
                <a:lnTo>
                  <a:pt x="681487" y="77638"/>
                </a:lnTo>
                <a:lnTo>
                  <a:pt x="707366" y="163902"/>
                </a:lnTo>
                <a:lnTo>
                  <a:pt x="802257" y="172528"/>
                </a:lnTo>
                <a:lnTo>
                  <a:pt x="862642" y="241540"/>
                </a:lnTo>
                <a:lnTo>
                  <a:pt x="905774" y="301925"/>
                </a:lnTo>
                <a:lnTo>
                  <a:pt x="974785" y="310551"/>
                </a:lnTo>
                <a:lnTo>
                  <a:pt x="1009291" y="353683"/>
                </a:lnTo>
                <a:lnTo>
                  <a:pt x="1078302" y="362309"/>
                </a:lnTo>
                <a:lnTo>
                  <a:pt x="1112808" y="379562"/>
                </a:lnTo>
                <a:lnTo>
                  <a:pt x="1078302" y="422694"/>
                </a:lnTo>
                <a:lnTo>
                  <a:pt x="1052423" y="508959"/>
                </a:lnTo>
                <a:lnTo>
                  <a:pt x="1026543" y="586596"/>
                </a:lnTo>
                <a:lnTo>
                  <a:pt x="1026543" y="698740"/>
                </a:lnTo>
                <a:lnTo>
                  <a:pt x="1035170" y="785004"/>
                </a:lnTo>
                <a:lnTo>
                  <a:pt x="1061049" y="776377"/>
                </a:lnTo>
                <a:lnTo>
                  <a:pt x="1104181" y="802257"/>
                </a:lnTo>
                <a:lnTo>
                  <a:pt x="1147313" y="810883"/>
                </a:lnTo>
                <a:lnTo>
                  <a:pt x="1181819" y="888521"/>
                </a:lnTo>
                <a:lnTo>
                  <a:pt x="1147313" y="983411"/>
                </a:lnTo>
                <a:lnTo>
                  <a:pt x="1155940" y="1138687"/>
                </a:lnTo>
                <a:lnTo>
                  <a:pt x="1155940" y="1311215"/>
                </a:lnTo>
                <a:lnTo>
                  <a:pt x="1155940" y="1406106"/>
                </a:lnTo>
                <a:lnTo>
                  <a:pt x="1086928" y="1552755"/>
                </a:lnTo>
                <a:lnTo>
                  <a:pt x="1069676" y="1716657"/>
                </a:lnTo>
                <a:lnTo>
                  <a:pt x="1026543" y="1820174"/>
                </a:lnTo>
                <a:lnTo>
                  <a:pt x="966159" y="1958196"/>
                </a:lnTo>
                <a:lnTo>
                  <a:pt x="897147" y="2035834"/>
                </a:lnTo>
                <a:lnTo>
                  <a:pt x="845389" y="2191109"/>
                </a:lnTo>
                <a:lnTo>
                  <a:pt x="828136" y="2329132"/>
                </a:lnTo>
                <a:lnTo>
                  <a:pt x="828136" y="2329132"/>
                </a:lnTo>
                <a:lnTo>
                  <a:pt x="759125" y="2398143"/>
                </a:lnTo>
                <a:lnTo>
                  <a:pt x="715992" y="2424023"/>
                </a:lnTo>
                <a:lnTo>
                  <a:pt x="655608" y="2406770"/>
                </a:lnTo>
                <a:lnTo>
                  <a:pt x="595223" y="2337759"/>
                </a:lnTo>
                <a:lnTo>
                  <a:pt x="552091" y="2260121"/>
                </a:lnTo>
                <a:lnTo>
                  <a:pt x="543464" y="2173857"/>
                </a:lnTo>
                <a:lnTo>
                  <a:pt x="431321" y="1820174"/>
                </a:lnTo>
                <a:lnTo>
                  <a:pt x="267419" y="1630392"/>
                </a:lnTo>
                <a:lnTo>
                  <a:pt x="138023" y="1475117"/>
                </a:lnTo>
                <a:lnTo>
                  <a:pt x="8626" y="1293962"/>
                </a:lnTo>
                <a:lnTo>
                  <a:pt x="0" y="1233577"/>
                </a:lnTo>
                <a:lnTo>
                  <a:pt x="207034" y="1112808"/>
                </a:lnTo>
                <a:lnTo>
                  <a:pt x="370936" y="836762"/>
                </a:lnTo>
                <a:lnTo>
                  <a:pt x="379562" y="767751"/>
                </a:lnTo>
                <a:lnTo>
                  <a:pt x="414068" y="612476"/>
                </a:lnTo>
                <a:lnTo>
                  <a:pt x="465826" y="500332"/>
                </a:lnTo>
                <a:lnTo>
                  <a:pt x="508959" y="396815"/>
                </a:lnTo>
                <a:lnTo>
                  <a:pt x="500332" y="293298"/>
                </a:lnTo>
                <a:lnTo>
                  <a:pt x="500332" y="207034"/>
                </a:lnTo>
                <a:lnTo>
                  <a:pt x="500332" y="172528"/>
                </a:lnTo>
                <a:lnTo>
                  <a:pt x="543464" y="0"/>
                </a:lnTo>
                <a:close/>
              </a:path>
            </a:pathLst>
          </a:custGeom>
          <a:solidFill>
            <a:srgbClr val="37609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13" name="Freeform 12"/>
          <p:cNvSpPr/>
          <p:nvPr/>
        </p:nvSpPr>
        <p:spPr>
          <a:xfrm>
            <a:off x="3555242" y="1098645"/>
            <a:ext cx="1985749" cy="1835624"/>
          </a:xfrm>
          <a:custGeom>
            <a:avLst/>
            <a:gdLst>
              <a:gd name="connsiteX0" fmla="*/ 204716 w 1985749"/>
              <a:gd name="connsiteY0" fmla="*/ 675564 h 1835624"/>
              <a:gd name="connsiteX1" fmla="*/ 388961 w 1985749"/>
              <a:gd name="connsiteY1" fmla="*/ 648268 h 1835624"/>
              <a:gd name="connsiteX2" fmla="*/ 464024 w 1985749"/>
              <a:gd name="connsiteY2" fmla="*/ 634621 h 1835624"/>
              <a:gd name="connsiteX3" fmla="*/ 614149 w 1985749"/>
              <a:gd name="connsiteY3" fmla="*/ 620973 h 1835624"/>
              <a:gd name="connsiteX4" fmla="*/ 730155 w 1985749"/>
              <a:gd name="connsiteY4" fmla="*/ 504967 h 1835624"/>
              <a:gd name="connsiteX5" fmla="*/ 852985 w 1985749"/>
              <a:gd name="connsiteY5" fmla="*/ 423080 h 1835624"/>
              <a:gd name="connsiteX6" fmla="*/ 1023582 w 1985749"/>
              <a:gd name="connsiteY6" fmla="*/ 368489 h 1835624"/>
              <a:gd name="connsiteX7" fmla="*/ 1153236 w 1985749"/>
              <a:gd name="connsiteY7" fmla="*/ 204716 h 1835624"/>
              <a:gd name="connsiteX8" fmla="*/ 1276065 w 1985749"/>
              <a:gd name="connsiteY8" fmla="*/ 177421 h 1835624"/>
              <a:gd name="connsiteX9" fmla="*/ 1460310 w 1985749"/>
              <a:gd name="connsiteY9" fmla="*/ 95534 h 1835624"/>
              <a:gd name="connsiteX10" fmla="*/ 1562668 w 1985749"/>
              <a:gd name="connsiteY10" fmla="*/ 40943 h 1835624"/>
              <a:gd name="connsiteX11" fmla="*/ 1671851 w 1985749"/>
              <a:gd name="connsiteY11" fmla="*/ 0 h 1835624"/>
              <a:gd name="connsiteX12" fmla="*/ 1821976 w 1985749"/>
              <a:gd name="connsiteY12" fmla="*/ 34119 h 1835624"/>
              <a:gd name="connsiteX13" fmla="*/ 1985749 w 1985749"/>
              <a:gd name="connsiteY13" fmla="*/ 320722 h 1835624"/>
              <a:gd name="connsiteX14" fmla="*/ 1944806 w 1985749"/>
              <a:gd name="connsiteY14" fmla="*/ 552734 h 1835624"/>
              <a:gd name="connsiteX15" fmla="*/ 1719618 w 1985749"/>
              <a:gd name="connsiteY15" fmla="*/ 641445 h 1835624"/>
              <a:gd name="connsiteX16" fmla="*/ 1671851 w 1985749"/>
              <a:gd name="connsiteY16" fmla="*/ 825689 h 1835624"/>
              <a:gd name="connsiteX17" fmla="*/ 1671851 w 1985749"/>
              <a:gd name="connsiteY17" fmla="*/ 907576 h 1835624"/>
              <a:gd name="connsiteX18" fmla="*/ 1630907 w 1985749"/>
              <a:gd name="connsiteY18" fmla="*/ 1153236 h 1835624"/>
              <a:gd name="connsiteX19" fmla="*/ 1542197 w 1985749"/>
              <a:gd name="connsiteY19" fmla="*/ 1248770 h 1835624"/>
              <a:gd name="connsiteX20" fmla="*/ 1473958 w 1985749"/>
              <a:gd name="connsiteY20" fmla="*/ 1357952 h 1835624"/>
              <a:gd name="connsiteX21" fmla="*/ 1269242 w 1985749"/>
              <a:gd name="connsiteY21" fmla="*/ 1385248 h 1835624"/>
              <a:gd name="connsiteX22" fmla="*/ 1078173 w 1985749"/>
              <a:gd name="connsiteY22" fmla="*/ 1508077 h 1835624"/>
              <a:gd name="connsiteX23" fmla="*/ 893928 w 1985749"/>
              <a:gd name="connsiteY23" fmla="*/ 1624083 h 1835624"/>
              <a:gd name="connsiteX24" fmla="*/ 839337 w 1985749"/>
              <a:gd name="connsiteY24" fmla="*/ 1685498 h 1835624"/>
              <a:gd name="connsiteX25" fmla="*/ 723331 w 1985749"/>
              <a:gd name="connsiteY25" fmla="*/ 1753737 h 1835624"/>
              <a:gd name="connsiteX26" fmla="*/ 655092 w 1985749"/>
              <a:gd name="connsiteY26" fmla="*/ 1787856 h 1835624"/>
              <a:gd name="connsiteX27" fmla="*/ 600501 w 1985749"/>
              <a:gd name="connsiteY27" fmla="*/ 1828800 h 1835624"/>
              <a:gd name="connsiteX28" fmla="*/ 545910 w 1985749"/>
              <a:gd name="connsiteY28" fmla="*/ 1835624 h 1835624"/>
              <a:gd name="connsiteX29" fmla="*/ 511791 w 1985749"/>
              <a:gd name="connsiteY29" fmla="*/ 1815152 h 1835624"/>
              <a:gd name="connsiteX30" fmla="*/ 457200 w 1985749"/>
              <a:gd name="connsiteY30" fmla="*/ 1808328 h 1835624"/>
              <a:gd name="connsiteX31" fmla="*/ 457200 w 1985749"/>
              <a:gd name="connsiteY31" fmla="*/ 1808328 h 1835624"/>
              <a:gd name="connsiteX32" fmla="*/ 402609 w 1985749"/>
              <a:gd name="connsiteY32" fmla="*/ 1746913 h 1835624"/>
              <a:gd name="connsiteX33" fmla="*/ 361665 w 1985749"/>
              <a:gd name="connsiteY33" fmla="*/ 1740089 h 1835624"/>
              <a:gd name="connsiteX34" fmla="*/ 313898 w 1985749"/>
              <a:gd name="connsiteY34" fmla="*/ 1692322 h 1835624"/>
              <a:gd name="connsiteX35" fmla="*/ 279779 w 1985749"/>
              <a:gd name="connsiteY35" fmla="*/ 1651379 h 1835624"/>
              <a:gd name="connsiteX36" fmla="*/ 245659 w 1985749"/>
              <a:gd name="connsiteY36" fmla="*/ 1617259 h 1835624"/>
              <a:gd name="connsiteX37" fmla="*/ 238836 w 1985749"/>
              <a:gd name="connsiteY37" fmla="*/ 1610436 h 1835624"/>
              <a:gd name="connsiteX38" fmla="*/ 170597 w 1985749"/>
              <a:gd name="connsiteY38" fmla="*/ 1603612 h 1835624"/>
              <a:gd name="connsiteX39" fmla="*/ 150125 w 1985749"/>
              <a:gd name="connsiteY39" fmla="*/ 1603612 h 1835624"/>
              <a:gd name="connsiteX40" fmla="*/ 116006 w 1985749"/>
              <a:gd name="connsiteY40" fmla="*/ 1562668 h 1835624"/>
              <a:gd name="connsiteX41" fmla="*/ 102358 w 1985749"/>
              <a:gd name="connsiteY41" fmla="*/ 1514901 h 1835624"/>
              <a:gd name="connsiteX42" fmla="*/ 68239 w 1985749"/>
              <a:gd name="connsiteY42" fmla="*/ 1487606 h 1835624"/>
              <a:gd name="connsiteX43" fmla="*/ 6824 w 1985749"/>
              <a:gd name="connsiteY43" fmla="*/ 1453486 h 1835624"/>
              <a:gd name="connsiteX44" fmla="*/ 0 w 1985749"/>
              <a:gd name="connsiteY44" fmla="*/ 1446662 h 1835624"/>
              <a:gd name="connsiteX45" fmla="*/ 40943 w 1985749"/>
              <a:gd name="connsiteY45" fmla="*/ 1276065 h 1835624"/>
              <a:gd name="connsiteX46" fmla="*/ 81886 w 1985749"/>
              <a:gd name="connsiteY46" fmla="*/ 1119116 h 1835624"/>
              <a:gd name="connsiteX47" fmla="*/ 95534 w 1985749"/>
              <a:gd name="connsiteY47" fmla="*/ 996286 h 1835624"/>
              <a:gd name="connsiteX48" fmla="*/ 102358 w 1985749"/>
              <a:gd name="connsiteY48" fmla="*/ 907576 h 1835624"/>
              <a:gd name="connsiteX49" fmla="*/ 102358 w 1985749"/>
              <a:gd name="connsiteY49" fmla="*/ 839337 h 1835624"/>
              <a:gd name="connsiteX50" fmla="*/ 102358 w 1985749"/>
              <a:gd name="connsiteY50" fmla="*/ 812042 h 1835624"/>
              <a:gd name="connsiteX51" fmla="*/ 102358 w 1985749"/>
              <a:gd name="connsiteY51" fmla="*/ 812042 h 1835624"/>
              <a:gd name="connsiteX52" fmla="*/ 122830 w 1985749"/>
              <a:gd name="connsiteY52" fmla="*/ 805218 h 1835624"/>
              <a:gd name="connsiteX53" fmla="*/ 143301 w 1985749"/>
              <a:gd name="connsiteY53" fmla="*/ 825689 h 1835624"/>
              <a:gd name="connsiteX54" fmla="*/ 163773 w 1985749"/>
              <a:gd name="connsiteY54" fmla="*/ 839337 h 1835624"/>
              <a:gd name="connsiteX55" fmla="*/ 170597 w 1985749"/>
              <a:gd name="connsiteY55" fmla="*/ 846161 h 1835624"/>
              <a:gd name="connsiteX56" fmla="*/ 184245 w 1985749"/>
              <a:gd name="connsiteY56" fmla="*/ 832513 h 1835624"/>
              <a:gd name="connsiteX57" fmla="*/ 204716 w 1985749"/>
              <a:gd name="connsiteY57" fmla="*/ 791570 h 1835624"/>
              <a:gd name="connsiteX58" fmla="*/ 204716 w 1985749"/>
              <a:gd name="connsiteY58" fmla="*/ 736979 h 1835624"/>
              <a:gd name="connsiteX59" fmla="*/ 204716 w 1985749"/>
              <a:gd name="connsiteY59" fmla="*/ 675564 h 18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985749" h="1835624">
                <a:moveTo>
                  <a:pt x="204716" y="675564"/>
                </a:moveTo>
                <a:lnTo>
                  <a:pt x="388961" y="648268"/>
                </a:lnTo>
                <a:lnTo>
                  <a:pt x="464024" y="634621"/>
                </a:lnTo>
                <a:lnTo>
                  <a:pt x="614149" y="620973"/>
                </a:lnTo>
                <a:lnTo>
                  <a:pt x="730155" y="504967"/>
                </a:lnTo>
                <a:lnTo>
                  <a:pt x="852985" y="423080"/>
                </a:lnTo>
                <a:lnTo>
                  <a:pt x="1023582" y="368489"/>
                </a:lnTo>
                <a:lnTo>
                  <a:pt x="1153236" y="204716"/>
                </a:lnTo>
                <a:lnTo>
                  <a:pt x="1276065" y="177421"/>
                </a:lnTo>
                <a:lnTo>
                  <a:pt x="1460310" y="95534"/>
                </a:lnTo>
                <a:lnTo>
                  <a:pt x="1562668" y="40943"/>
                </a:lnTo>
                <a:lnTo>
                  <a:pt x="1671851" y="0"/>
                </a:lnTo>
                <a:lnTo>
                  <a:pt x="1821976" y="34119"/>
                </a:lnTo>
                <a:lnTo>
                  <a:pt x="1985749" y="320722"/>
                </a:lnTo>
                <a:lnTo>
                  <a:pt x="1944806" y="552734"/>
                </a:lnTo>
                <a:lnTo>
                  <a:pt x="1719618" y="641445"/>
                </a:lnTo>
                <a:lnTo>
                  <a:pt x="1671851" y="825689"/>
                </a:lnTo>
                <a:lnTo>
                  <a:pt x="1671851" y="907576"/>
                </a:lnTo>
                <a:lnTo>
                  <a:pt x="1630907" y="1153236"/>
                </a:lnTo>
                <a:lnTo>
                  <a:pt x="1542197" y="1248770"/>
                </a:lnTo>
                <a:lnTo>
                  <a:pt x="1473958" y="1357952"/>
                </a:lnTo>
                <a:lnTo>
                  <a:pt x="1269242" y="1385248"/>
                </a:lnTo>
                <a:lnTo>
                  <a:pt x="1078173" y="1508077"/>
                </a:lnTo>
                <a:lnTo>
                  <a:pt x="893928" y="1624083"/>
                </a:lnTo>
                <a:lnTo>
                  <a:pt x="839337" y="1685498"/>
                </a:lnTo>
                <a:lnTo>
                  <a:pt x="723331" y="1753737"/>
                </a:lnTo>
                <a:lnTo>
                  <a:pt x="655092" y="1787856"/>
                </a:lnTo>
                <a:lnTo>
                  <a:pt x="600501" y="1828800"/>
                </a:lnTo>
                <a:lnTo>
                  <a:pt x="545910" y="1835624"/>
                </a:lnTo>
                <a:lnTo>
                  <a:pt x="511791" y="1815152"/>
                </a:lnTo>
                <a:lnTo>
                  <a:pt x="457200" y="1808328"/>
                </a:lnTo>
                <a:lnTo>
                  <a:pt x="457200" y="1808328"/>
                </a:lnTo>
                <a:lnTo>
                  <a:pt x="402609" y="1746913"/>
                </a:lnTo>
                <a:lnTo>
                  <a:pt x="361665" y="1740089"/>
                </a:lnTo>
                <a:lnTo>
                  <a:pt x="313898" y="1692322"/>
                </a:lnTo>
                <a:lnTo>
                  <a:pt x="279779" y="1651379"/>
                </a:lnTo>
                <a:lnTo>
                  <a:pt x="245659" y="1617259"/>
                </a:lnTo>
                <a:lnTo>
                  <a:pt x="238836" y="1610436"/>
                </a:lnTo>
                <a:lnTo>
                  <a:pt x="170597" y="1603612"/>
                </a:lnTo>
                <a:lnTo>
                  <a:pt x="150125" y="1603612"/>
                </a:lnTo>
                <a:lnTo>
                  <a:pt x="116006" y="1562668"/>
                </a:lnTo>
                <a:lnTo>
                  <a:pt x="102358" y="1514901"/>
                </a:lnTo>
                <a:lnTo>
                  <a:pt x="68239" y="1487606"/>
                </a:lnTo>
                <a:lnTo>
                  <a:pt x="6824" y="1453486"/>
                </a:lnTo>
                <a:lnTo>
                  <a:pt x="0" y="1446662"/>
                </a:lnTo>
                <a:lnTo>
                  <a:pt x="40943" y="1276065"/>
                </a:lnTo>
                <a:lnTo>
                  <a:pt x="81886" y="1119116"/>
                </a:lnTo>
                <a:lnTo>
                  <a:pt x="95534" y="996286"/>
                </a:lnTo>
                <a:lnTo>
                  <a:pt x="102358" y="907576"/>
                </a:lnTo>
                <a:lnTo>
                  <a:pt x="102358" y="839337"/>
                </a:lnTo>
                <a:lnTo>
                  <a:pt x="102358" y="812042"/>
                </a:lnTo>
                <a:lnTo>
                  <a:pt x="102358" y="812042"/>
                </a:lnTo>
                <a:lnTo>
                  <a:pt x="122830" y="805218"/>
                </a:lnTo>
                <a:lnTo>
                  <a:pt x="143301" y="825689"/>
                </a:lnTo>
                <a:lnTo>
                  <a:pt x="163773" y="839337"/>
                </a:lnTo>
                <a:lnTo>
                  <a:pt x="170597" y="846161"/>
                </a:lnTo>
                <a:lnTo>
                  <a:pt x="184245" y="832513"/>
                </a:lnTo>
                <a:lnTo>
                  <a:pt x="204716" y="791570"/>
                </a:lnTo>
                <a:lnTo>
                  <a:pt x="204716" y="736979"/>
                </a:lnTo>
                <a:lnTo>
                  <a:pt x="204716" y="675564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0" y="3657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gneto" pitchFamily="82" charset="0"/>
              </a:rPr>
              <a:t>Judah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76600" y="2995965"/>
            <a:ext cx="990600" cy="363659"/>
            <a:chOff x="3276600" y="2995965"/>
            <a:chExt cx="990600" cy="363659"/>
          </a:xfrm>
        </p:grpSpPr>
        <p:sp>
          <p:nvSpPr>
            <p:cNvPr id="11" name="Oval 10"/>
            <p:cNvSpPr/>
            <p:nvPr/>
          </p:nvSpPr>
          <p:spPr>
            <a:xfrm>
              <a:off x="3840481" y="2995965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6600" y="302107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Tekoah</a:t>
              </a:r>
              <a:endParaRPr lang="en-US" sz="1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86200" y="1905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Magneto" pitchFamily="82" charset="0"/>
              </a:rPr>
              <a:t>Israel</a:t>
            </a:r>
          </a:p>
        </p:txBody>
      </p:sp>
      <p:sp>
        <p:nvSpPr>
          <p:cNvPr id="18" name="Striped Right Arrow 17"/>
          <p:cNvSpPr/>
          <p:nvPr/>
        </p:nvSpPr>
        <p:spPr>
          <a:xfrm rot="18131783">
            <a:off x="3896651" y="2372650"/>
            <a:ext cx="457200" cy="4572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7" grpId="0"/>
      <p:bldP spid="17" grpId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7200" y="762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Cycle of Nations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5800" y="122142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/>
              <a:t>From bondage to spiritual faith</a:t>
            </a:r>
            <a:endParaRPr lang="en-US" sz="2800" dirty="0" smtClean="0">
              <a:latin typeface="Magneto" pitchFamily="8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1690048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/>
              <a:t>From spiritual faith to great courage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800" y="2606668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/>
              <a:t>From courage to liberty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800" y="308325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/>
              <a:t>From liberty to abundance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5800" y="3540456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/>
              <a:t>From abundance to selfishness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800" y="44196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/>
              <a:t>From selfishness to complacency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5800" y="12192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/>
              <a:t>From complacency to apathy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5800" y="2107541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/>
              <a:t>From apathy to dependency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2587332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/>
              <a:t>From dependency back into bondage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57200" y="1828800"/>
            <a:ext cx="7315200" cy="533400"/>
            <a:chOff x="457200" y="1828800"/>
            <a:chExt cx="7315200" cy="533400"/>
          </a:xfrm>
        </p:grpSpPr>
        <p:sp>
          <p:nvSpPr>
            <p:cNvPr id="14" name="Rectangle 13"/>
            <p:cNvSpPr/>
            <p:nvPr/>
          </p:nvSpPr>
          <p:spPr>
            <a:xfrm>
              <a:off x="457200" y="18288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2019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04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7625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8481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9337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676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591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371600" y="1828800"/>
            <a:ext cx="4419600" cy="533400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76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730 BC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4600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710 BC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139889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North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38658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South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3400" y="762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Hosea 770-722 BC *</a:t>
            </a:r>
          </a:p>
        </p:txBody>
      </p:sp>
      <p:cxnSp>
        <p:nvCxnSpPr>
          <p:cNvPr id="35" name="Straight Arrow Connector 34"/>
          <p:cNvCxnSpPr>
            <a:stCxn id="33" idx="2"/>
          </p:cNvCxnSpPr>
          <p:nvPr/>
        </p:nvCxnSpPr>
        <p:spPr>
          <a:xfrm rot="5400000">
            <a:off x="5002142" y="1268344"/>
            <a:ext cx="282716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8200" y="5029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* Date approx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88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750 BC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6900" y="1893125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770 BC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42" grpId="0"/>
      <p:bldP spid="42" grpId="1"/>
      <p:bldP spid="28" grpId="0" animBg="1"/>
      <p:bldP spid="28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Hosea</a:t>
            </a:r>
            <a:r>
              <a:rPr lang="en-US" sz="3200" dirty="0" smtClean="0">
                <a:latin typeface="Magneto" pitchFamily="82" charset="0"/>
              </a:rPr>
              <a:t> = salvation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30000" r="18125" b="13000"/>
          <a:stretch>
            <a:fillRect/>
          </a:stretch>
        </p:blipFill>
        <p:spPr bwMode="auto">
          <a:xfrm>
            <a:off x="381000" y="762000"/>
            <a:ext cx="6172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gneto" pitchFamily="82" charset="0"/>
              </a:rPr>
              <a:t>Hosea “</a:t>
            </a:r>
            <a:r>
              <a:rPr lang="en-US" sz="2800" dirty="0" err="1" smtClean="0">
                <a:latin typeface="Magneto" pitchFamily="82" charset="0"/>
              </a:rPr>
              <a:t>wordle</a:t>
            </a:r>
            <a:r>
              <a:rPr lang="en-US" sz="2800" dirty="0" smtClean="0">
                <a:latin typeface="Magneto" pitchFamily="82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First son ~ 1:4 – </a:t>
            </a:r>
            <a:r>
              <a:rPr lang="en-US" sz="3200" i="1" dirty="0" err="1" smtClean="0">
                <a:solidFill>
                  <a:schemeClr val="bg1"/>
                </a:solidFill>
              </a:rPr>
              <a:t>Jezreel</a:t>
            </a:r>
            <a:r>
              <a:rPr lang="en-US" sz="3200" dirty="0" smtClean="0"/>
              <a:t> (God sows)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Daughter ~ 1:6 – </a:t>
            </a:r>
            <a:r>
              <a:rPr lang="en-US" sz="3200" i="1" dirty="0" smtClean="0">
                <a:solidFill>
                  <a:schemeClr val="bg1"/>
                </a:solidFill>
              </a:rPr>
              <a:t>Lo -</a:t>
            </a:r>
            <a:r>
              <a:rPr lang="en-US" sz="3200" i="1" dirty="0" err="1" smtClean="0">
                <a:solidFill>
                  <a:schemeClr val="bg1"/>
                </a:solidFill>
              </a:rPr>
              <a:t>Ruhamah</a:t>
            </a:r>
            <a:r>
              <a:rPr lang="en-US" sz="3200" dirty="0" smtClean="0"/>
              <a:t> (No mercy)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Second son ~ 1:9 – </a:t>
            </a:r>
            <a:r>
              <a:rPr lang="en-US" sz="3200" i="1" dirty="0" smtClean="0">
                <a:solidFill>
                  <a:schemeClr val="bg1"/>
                </a:solidFill>
              </a:rPr>
              <a:t>Lo -</a:t>
            </a:r>
            <a:r>
              <a:rPr lang="en-US" sz="3200" i="1" dirty="0" err="1" smtClean="0">
                <a:solidFill>
                  <a:schemeClr val="bg1"/>
                </a:solidFill>
              </a:rPr>
              <a:t>Ammi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(Not My People)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57200" y="1828800"/>
            <a:ext cx="7315200" cy="533400"/>
            <a:chOff x="457200" y="1828800"/>
            <a:chExt cx="7315200" cy="533400"/>
          </a:xfrm>
        </p:grpSpPr>
        <p:sp>
          <p:nvSpPr>
            <p:cNvPr id="14" name="Rectangle 13"/>
            <p:cNvSpPr/>
            <p:nvPr/>
          </p:nvSpPr>
          <p:spPr>
            <a:xfrm>
              <a:off x="457200" y="18288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2019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04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7625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8481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9337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676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591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371600" y="1828800"/>
            <a:ext cx="4419600" cy="533400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76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730 BC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4600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710 BC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139889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North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38658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South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3400" y="762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Hosea 770-722 BC *</a:t>
            </a:r>
          </a:p>
        </p:txBody>
      </p:sp>
      <p:cxnSp>
        <p:nvCxnSpPr>
          <p:cNvPr id="35" name="Straight Arrow Connector 34"/>
          <p:cNvCxnSpPr>
            <a:stCxn id="33" idx="2"/>
          </p:cNvCxnSpPr>
          <p:nvPr/>
        </p:nvCxnSpPr>
        <p:spPr>
          <a:xfrm rot="5400000">
            <a:off x="5002142" y="1268344"/>
            <a:ext cx="282716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71600" y="274320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Joel</a:t>
            </a:r>
          </a:p>
          <a:p>
            <a:pPr algn="ctr"/>
            <a:r>
              <a:rPr lang="en-US" sz="2000" dirty="0" smtClean="0">
                <a:latin typeface="Magneto" pitchFamily="82" charset="0"/>
              </a:rPr>
              <a:t>770-760 BC *</a:t>
            </a:r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rot="16200000" flipV="1">
            <a:off x="1981201" y="2286001"/>
            <a:ext cx="304801" cy="60959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8200" y="5029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* Date approx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88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750 BC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71600" y="1828800"/>
            <a:ext cx="912976" cy="533400"/>
          </a:xfrm>
          <a:prstGeom prst="rect">
            <a:avLst/>
          </a:prstGeom>
          <a:solidFill>
            <a:schemeClr val="accent4">
              <a:lumMod val="75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66900" y="1893125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770 BC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37" grpId="0"/>
      <p:bldP spid="37" grpId="1"/>
      <p:bldP spid="42" grpId="0"/>
      <p:bldP spid="42" grpId="1"/>
      <p:bldP spid="28" grpId="0" animBg="1"/>
      <p:bldP spid="28" grpId="1" animBg="1"/>
      <p:bldP spid="45" grpId="0" animBg="1"/>
      <p:bldP spid="45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Joel</a:t>
            </a:r>
            <a:r>
              <a:rPr lang="en-US" sz="3200" dirty="0" smtClean="0">
                <a:latin typeface="Magneto" pitchFamily="82" charset="0"/>
              </a:rPr>
              <a:t>= Jehovah is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Pethuel</a:t>
            </a:r>
            <a:r>
              <a:rPr lang="en-US" sz="3200" dirty="0" smtClean="0"/>
              <a:t> = </a:t>
            </a:r>
            <a:r>
              <a:rPr lang="en-US" sz="3200" i="1" dirty="0" smtClean="0"/>
              <a:t>Vision of God</a:t>
            </a:r>
            <a:endParaRPr lang="en-US" sz="32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1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28000" r="18125" b="9000"/>
          <a:stretch>
            <a:fillRect/>
          </a:stretch>
        </p:blipFill>
        <p:spPr bwMode="auto">
          <a:xfrm>
            <a:off x="304800" y="838200"/>
            <a:ext cx="6172200" cy="373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449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gneto" pitchFamily="82" charset="0"/>
              </a:rPr>
              <a:t>Joel “</a:t>
            </a:r>
            <a:r>
              <a:rPr lang="en-US" sz="2800" dirty="0" err="1" smtClean="0">
                <a:latin typeface="Magneto" pitchFamily="82" charset="0"/>
              </a:rPr>
              <a:t>wordle</a:t>
            </a:r>
            <a:r>
              <a:rPr lang="en-US" sz="2800" dirty="0" smtClean="0">
                <a:latin typeface="Magneto" pitchFamily="82" charset="0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Hosea, Joel, Amos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2881</TotalTime>
  <Words>376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206</cp:revision>
  <dcterms:created xsi:type="dcterms:W3CDTF">2009-10-22T12:02:05Z</dcterms:created>
  <dcterms:modified xsi:type="dcterms:W3CDTF">2009-10-26T20:08:34Z</dcterms:modified>
</cp:coreProperties>
</file>